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39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B0EBB-8646-477B-AF54-BFAABC574F64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78D08-EAFD-41AE-96D6-D14DBC1D97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06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878D08-EAFD-41AE-96D6-D14DBC1D97B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959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Images de Chaleur Extreme – Téléchargement gratuit sur Freepik">
            <a:extLst>
              <a:ext uri="{FF2B5EF4-FFF2-40B4-BE49-F238E27FC236}">
                <a16:creationId xmlns:a16="http://schemas.microsoft.com/office/drawing/2014/main" id="{D14A4BF0-386C-8198-55C6-826B199AE65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032" y="0"/>
            <a:ext cx="11935968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12064" y="188144"/>
            <a:ext cx="8513141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000" b="1" dirty="0">
                <a:solidFill>
                  <a:schemeClr val="bg1"/>
                </a:solidFill>
                <a:latin typeface="Aptos"/>
              </a:rPr>
              <a:t>COMITÉ RÉGIONAL CGT</a:t>
            </a:r>
            <a:r>
              <a:rPr lang="fr-FR" sz="2000" b="1" dirty="0">
                <a:solidFill>
                  <a:schemeClr val="bg1"/>
                </a:solidFill>
                <a:latin typeface="Aptos"/>
              </a:rPr>
              <a:t> • </a:t>
            </a:r>
            <a:r>
              <a:rPr sz="2000" b="1" dirty="0">
                <a:solidFill>
                  <a:schemeClr val="bg1"/>
                </a:solidFill>
                <a:latin typeface="Aptos"/>
              </a:rPr>
              <a:t>PAYS DE LA LOIRE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064" y="727568"/>
            <a:ext cx="4883897" cy="220778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4400" b="1" dirty="0">
                <a:solidFill>
                  <a:srgbClr val="FFFFFF"/>
                </a:solidFill>
                <a:latin typeface="Lovelo Black" panose="02000000000000000000" pitchFamily="50" charset="0"/>
              </a:rPr>
              <a:t>ÉTÉ 2026 :
LA CHALEUR </a:t>
            </a:r>
            <a:endParaRPr lang="fr-FR" sz="4400" b="1" dirty="0">
              <a:solidFill>
                <a:srgbClr val="FFFFFF"/>
              </a:solidFill>
              <a:latin typeface="Lovelo Black" panose="02000000000000000000" pitchFamily="50" charset="0"/>
            </a:endParaRPr>
          </a:p>
          <a:p>
            <a:pPr>
              <a:spcAft>
                <a:spcPts val="400"/>
              </a:spcAft>
            </a:pPr>
            <a:r>
              <a:rPr sz="4400" b="1" dirty="0">
                <a:solidFill>
                  <a:srgbClr val="FFFFFF"/>
                </a:solidFill>
                <a:latin typeface="Lovelo Black" panose="02000000000000000000" pitchFamily="50" charset="0"/>
              </a:rPr>
              <a:t>AU TRAVAIL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884" y="3083909"/>
            <a:ext cx="11698116" cy="114595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100" b="1" dirty="0">
                <a:latin typeface="Aptos"/>
              </a:rPr>
              <a:t>Bilan </a:t>
            </a:r>
            <a:r>
              <a:rPr sz="2100" b="1" dirty="0" err="1">
                <a:latin typeface="Aptos"/>
              </a:rPr>
              <a:t>régiona</a:t>
            </a:r>
            <a:r>
              <a:rPr lang="fr-FR" sz="2100" b="1" dirty="0">
                <a:latin typeface="Aptos"/>
              </a:rPr>
              <a:t>l</a:t>
            </a:r>
          </a:p>
          <a:p>
            <a:pPr algn="ctr">
              <a:spcAft>
                <a:spcPts val="400"/>
              </a:spcAft>
            </a:pPr>
            <a:r>
              <a:rPr lang="fr-FR" sz="2100" b="1" dirty="0">
                <a:latin typeface="Aptos"/>
              </a:rPr>
              <a:t>I</a:t>
            </a:r>
            <a:r>
              <a:rPr sz="2100" b="1" dirty="0" err="1">
                <a:latin typeface="Aptos"/>
              </a:rPr>
              <a:t>mpacts</a:t>
            </a:r>
            <a:r>
              <a:rPr sz="2100" b="1" dirty="0">
                <a:latin typeface="Aptos"/>
              </a:rPr>
              <a:t> sur la santé et les conditions de travail
Interventions et </a:t>
            </a:r>
            <a:r>
              <a:rPr sz="2100" b="1" dirty="0" err="1">
                <a:latin typeface="Aptos"/>
              </a:rPr>
              <a:t>préconisations</a:t>
            </a:r>
            <a:r>
              <a:rPr sz="2100" b="1" dirty="0">
                <a:latin typeface="Aptos"/>
              </a:rPr>
              <a:t> de la CGT</a:t>
            </a:r>
          </a:p>
        </p:txBody>
      </p:sp>
      <p:sp>
        <p:nvSpPr>
          <p:cNvPr id="6" name="Oval 5"/>
          <p:cNvSpPr/>
          <p:nvPr/>
        </p:nvSpPr>
        <p:spPr>
          <a:xfrm>
            <a:off x="10281920" y="660400"/>
            <a:ext cx="1143000" cy="1143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>
            <a:cxnSpLocks/>
          </p:cNvCxnSpPr>
          <p:nvPr/>
        </p:nvCxnSpPr>
        <p:spPr>
          <a:xfrm>
            <a:off x="11566652" y="1231900"/>
            <a:ext cx="2011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>
            <a:cxnSpLocks/>
          </p:cNvCxnSpPr>
          <p:nvPr/>
        </p:nvCxnSpPr>
        <p:spPr>
          <a:xfrm>
            <a:off x="11357751" y="1736231"/>
            <a:ext cx="142247" cy="1422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>
            <a:cxnSpLocks/>
          </p:cNvCxnSpPr>
          <p:nvPr/>
        </p:nvCxnSpPr>
        <p:spPr>
          <a:xfrm>
            <a:off x="10853420" y="1945132"/>
            <a:ext cx="0" cy="201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>
            <a:cxnSpLocks/>
          </p:cNvCxnSpPr>
          <p:nvPr/>
        </p:nvCxnSpPr>
        <p:spPr>
          <a:xfrm flipH="1">
            <a:off x="10206841" y="1736231"/>
            <a:ext cx="142247" cy="1422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>
            <a:cxnSpLocks/>
          </p:cNvCxnSpPr>
          <p:nvPr/>
        </p:nvCxnSpPr>
        <p:spPr>
          <a:xfrm flipH="1">
            <a:off x="9939020" y="1231900"/>
            <a:ext cx="2011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>
            <a:cxnSpLocks/>
          </p:cNvCxnSpPr>
          <p:nvPr/>
        </p:nvCxnSpPr>
        <p:spPr>
          <a:xfrm flipH="1" flipV="1">
            <a:off x="10206841" y="585321"/>
            <a:ext cx="142247" cy="1422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cxnSpLocks/>
          </p:cNvCxnSpPr>
          <p:nvPr/>
        </p:nvCxnSpPr>
        <p:spPr>
          <a:xfrm flipV="1">
            <a:off x="10853420" y="317500"/>
            <a:ext cx="0" cy="201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cxnSpLocks/>
          </p:cNvCxnSpPr>
          <p:nvPr/>
        </p:nvCxnSpPr>
        <p:spPr>
          <a:xfrm flipV="1">
            <a:off x="11357751" y="585321"/>
            <a:ext cx="142247" cy="1422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92300" y="6121558"/>
            <a:ext cx="9875520" cy="2431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100" b="0" dirty="0">
                <a:solidFill>
                  <a:srgbClr val="BEBEBE"/>
                </a:solidFill>
                <a:latin typeface="Aptos"/>
              </a:rPr>
              <a:t>Support de discussion • </a:t>
            </a:r>
            <a:r>
              <a:rPr lang="fr-FR" sz="1100" b="0" dirty="0">
                <a:solidFill>
                  <a:srgbClr val="BEBEBE"/>
                </a:solidFill>
                <a:latin typeface="Aptos"/>
              </a:rPr>
              <a:t>21 </a:t>
            </a:r>
            <a:r>
              <a:rPr sz="1100" b="0" dirty="0" err="1">
                <a:solidFill>
                  <a:srgbClr val="BEBEBE"/>
                </a:solidFill>
                <a:latin typeface="Aptos"/>
              </a:rPr>
              <a:t>octobre</a:t>
            </a:r>
            <a:r>
              <a:rPr sz="1100" b="0" dirty="0">
                <a:solidFill>
                  <a:srgbClr val="BEBEBE"/>
                </a:solidFill>
                <a:latin typeface="Aptos"/>
              </a:rPr>
              <a:t> 2026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A5A8D1F-F9B0-47EB-F2F5-CC156228BF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6841" y="608441"/>
            <a:ext cx="1297297" cy="12972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8B20D498-CD87-82D4-91D3-5CD76D4AB012}"/>
              </a:ext>
            </a:extLst>
          </p:cNvPr>
          <p:cNvSpPr/>
          <p:nvPr/>
        </p:nvSpPr>
        <p:spPr>
          <a:xfrm>
            <a:off x="624840" y="3313379"/>
            <a:ext cx="3520440" cy="187451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D5BFF3-03CA-80F1-FDA1-EFBB399DF235}"/>
              </a:ext>
            </a:extLst>
          </p:cNvPr>
          <p:cNvSpPr/>
          <p:nvPr/>
        </p:nvSpPr>
        <p:spPr>
          <a:xfrm>
            <a:off x="624840" y="328676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2920575D-AD32-233A-8762-86257290C52B}"/>
              </a:ext>
            </a:extLst>
          </p:cNvPr>
          <p:cNvSpPr txBox="1"/>
          <p:nvPr/>
        </p:nvSpPr>
        <p:spPr>
          <a:xfrm>
            <a:off x="826008" y="3433063"/>
            <a:ext cx="3154680" cy="5868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FR" sz="1600" b="1" dirty="0">
                <a:solidFill>
                  <a:srgbClr val="D21423"/>
                </a:solidFill>
                <a:latin typeface="Aptos"/>
              </a:rPr>
              <a:t>Selon les données de l’ ONDE</a:t>
            </a:r>
          </a:p>
          <a:p>
            <a:pPr algn="r">
              <a:spcAft>
                <a:spcPts val="400"/>
              </a:spcAft>
            </a:pPr>
            <a:r>
              <a:rPr lang="fr-FR" sz="1400" b="1" dirty="0">
                <a:latin typeface="Aptos"/>
              </a:rPr>
              <a:t>Observatoire National Des Etiages</a:t>
            </a:r>
            <a:endParaRPr sz="1400" b="1" dirty="0">
              <a:latin typeface="Aptos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286A097F-3C74-54CA-4ECE-ACA184E95F06}"/>
              </a:ext>
            </a:extLst>
          </p:cNvPr>
          <p:cNvSpPr txBox="1"/>
          <p:nvPr/>
        </p:nvSpPr>
        <p:spPr>
          <a:xfrm>
            <a:off x="768096" y="4020574"/>
            <a:ext cx="3270504" cy="118186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dirty="0"/>
              <a:t>Dès juin, </a:t>
            </a:r>
            <a:r>
              <a:rPr lang="fr-FR" b="1" dirty="0"/>
              <a:t>41 %</a:t>
            </a:r>
            <a:r>
              <a:rPr lang="fr-FR" dirty="0"/>
              <a:t> des stations suivies dans la région présentaient un écoulement non visible ou un assec, contre </a:t>
            </a:r>
            <a:r>
              <a:rPr lang="fr-FR" b="1" dirty="0"/>
              <a:t>18 %</a:t>
            </a:r>
            <a:r>
              <a:rPr lang="fr-FR" dirty="0"/>
              <a:t> en juin 2022</a:t>
            </a:r>
            <a:endParaRPr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30" name="Rounded Rectangle 8">
            <a:extLst>
              <a:ext uri="{FF2B5EF4-FFF2-40B4-BE49-F238E27FC236}">
                <a16:creationId xmlns:a16="http://schemas.microsoft.com/office/drawing/2014/main" id="{4CE24001-F597-C101-7D4C-3B0F224D6594}"/>
              </a:ext>
            </a:extLst>
          </p:cNvPr>
          <p:cNvSpPr/>
          <p:nvPr/>
        </p:nvSpPr>
        <p:spPr>
          <a:xfrm>
            <a:off x="4346448" y="3286760"/>
            <a:ext cx="3520440" cy="18745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3E5401-7015-0789-9066-2E3B49A01E62}"/>
              </a:ext>
            </a:extLst>
          </p:cNvPr>
          <p:cNvSpPr/>
          <p:nvPr/>
        </p:nvSpPr>
        <p:spPr>
          <a:xfrm>
            <a:off x="4346448" y="328676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05A882FE-CE91-102A-749B-45BC83BCF1D8}"/>
              </a:ext>
            </a:extLst>
          </p:cNvPr>
          <p:cNvSpPr txBox="1"/>
          <p:nvPr/>
        </p:nvSpPr>
        <p:spPr>
          <a:xfrm>
            <a:off x="4565904" y="3420164"/>
            <a:ext cx="315468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FR" sz="1600" b="1" dirty="0">
                <a:solidFill>
                  <a:srgbClr val="D21423"/>
                </a:solidFill>
                <a:latin typeface="Aptos"/>
              </a:rPr>
              <a:t>Bulletin hydrologique             </a:t>
            </a:r>
            <a:r>
              <a:rPr lang="fr-FR" sz="1400" b="1" dirty="0">
                <a:latin typeface="Aptos"/>
              </a:rPr>
              <a:t>DREAL</a:t>
            </a:r>
            <a:endParaRPr sz="1400" b="1" dirty="0">
              <a:latin typeface="Aptos"/>
            </a:endParaRP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8ABAA4C1-8440-B045-6F0D-E03A4C4E421D}"/>
              </a:ext>
            </a:extLst>
          </p:cNvPr>
          <p:cNvSpPr txBox="1"/>
          <p:nvPr/>
        </p:nvSpPr>
        <p:spPr>
          <a:xfrm>
            <a:off x="4507992" y="3700772"/>
            <a:ext cx="3358895" cy="153580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700" dirty="0"/>
              <a:t>Débits 4 x inférieurs à la moyenne des années précédentes dans : </a:t>
            </a:r>
          </a:p>
          <a:p>
            <a:pPr>
              <a:spcAft>
                <a:spcPts val="400"/>
              </a:spcAft>
            </a:pPr>
            <a:r>
              <a:rPr lang="fr-FR" sz="1700" b="1" dirty="0"/>
              <a:t>100 %</a:t>
            </a:r>
            <a:r>
              <a:rPr lang="fr-FR" sz="1700" dirty="0"/>
              <a:t> des stations en Vendée</a:t>
            </a:r>
          </a:p>
          <a:p>
            <a:pPr>
              <a:spcAft>
                <a:spcPts val="400"/>
              </a:spcAft>
            </a:pPr>
            <a:r>
              <a:rPr lang="fr-FR" sz="1700" b="1" dirty="0"/>
              <a:t>90 %</a:t>
            </a:r>
            <a:r>
              <a:rPr lang="fr-FR" sz="1700" dirty="0"/>
              <a:t> en Loire-Atlantique </a:t>
            </a:r>
          </a:p>
          <a:p>
            <a:pPr>
              <a:spcAft>
                <a:spcPts val="400"/>
              </a:spcAft>
            </a:pPr>
            <a:r>
              <a:rPr lang="fr-FR" sz="1700" b="1" dirty="0"/>
              <a:t>55 % </a:t>
            </a:r>
            <a:r>
              <a:rPr lang="fr-FR" sz="1700" dirty="0"/>
              <a:t>en Maine-et-Loire.</a:t>
            </a:r>
            <a:endParaRPr sz="1700" dirty="0"/>
          </a:p>
        </p:txBody>
      </p:sp>
      <p:sp>
        <p:nvSpPr>
          <p:cNvPr id="38" name="Rounded Rectangle 12">
            <a:extLst>
              <a:ext uri="{FF2B5EF4-FFF2-40B4-BE49-F238E27FC236}">
                <a16:creationId xmlns:a16="http://schemas.microsoft.com/office/drawing/2014/main" id="{1D1C3A2B-E36E-56EA-3DD8-C87D0C409665}"/>
              </a:ext>
            </a:extLst>
          </p:cNvPr>
          <p:cNvSpPr/>
          <p:nvPr/>
        </p:nvSpPr>
        <p:spPr>
          <a:xfrm>
            <a:off x="8058910" y="3286760"/>
            <a:ext cx="3980689" cy="187451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B8C4712-5F23-1061-2E1B-4253F86F7CC0}"/>
              </a:ext>
            </a:extLst>
          </p:cNvPr>
          <p:cNvSpPr/>
          <p:nvPr/>
        </p:nvSpPr>
        <p:spPr>
          <a:xfrm>
            <a:off x="8058911" y="328676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14">
            <a:extLst>
              <a:ext uri="{FF2B5EF4-FFF2-40B4-BE49-F238E27FC236}">
                <a16:creationId xmlns:a16="http://schemas.microsoft.com/office/drawing/2014/main" id="{18BBC3FE-094B-0F99-93F6-B8596DABF377}"/>
              </a:ext>
            </a:extLst>
          </p:cNvPr>
          <p:cNvSpPr txBox="1"/>
          <p:nvPr/>
        </p:nvSpPr>
        <p:spPr>
          <a:xfrm>
            <a:off x="8132064" y="3386866"/>
            <a:ext cx="3907536" cy="167430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600" dirty="0"/>
              <a:t>La région n'a pas nécessairement connu les températures les plus élevées en moyenne, mais elle a subi une </a:t>
            </a:r>
            <a:r>
              <a:rPr lang="fr-FR" b="1" dirty="0"/>
              <a:t>combinaison particulièrement préoccupante </a:t>
            </a:r>
            <a:r>
              <a:rPr lang="fr-FR" sz="1600" dirty="0"/>
              <a:t>:  </a:t>
            </a:r>
            <a:r>
              <a:rPr lang="fr-FR" dirty="0"/>
              <a:t>records de chaleur, déficit de pluie important et sécheresse hydrologique durable</a:t>
            </a:r>
            <a:r>
              <a:rPr lang="fr-FR" sz="1600" dirty="0"/>
              <a:t>.</a:t>
            </a:r>
            <a:endParaRPr sz="1600" b="1" dirty="0">
              <a:solidFill>
                <a:srgbClr val="D21423"/>
              </a:solidFill>
              <a:latin typeface="Apto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01 • BILAN CLIMATIQUE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Un été hors norme : les chiffres à retenir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3520440" cy="1874519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23444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380743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RECORD NATIONAL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828800"/>
            <a:ext cx="3154680" cy="9971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1" dirty="0" err="1">
                <a:solidFill>
                  <a:srgbClr val="1E1E1E"/>
                </a:solidFill>
                <a:latin typeface="Aptos"/>
              </a:rPr>
              <a:t>Été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2026 : le plus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chaud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en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France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depuis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le début des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mesures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en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1900.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234440"/>
            <a:ext cx="3520440" cy="1874519"/>
          </a:xfrm>
          <a:prstGeom prst="roundRect">
            <a:avLst/>
          </a:prstGeom>
          <a:blipFill>
            <a:blip r:embed="rId3">
              <a:alphaModFix amt="50000"/>
            </a:blip>
            <a:tile tx="0" ty="0" sx="100000" sy="100000" flip="none" algn="tl"/>
          </a:blip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15968" y="123444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28032" y="1380743"/>
            <a:ext cx="2843784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>
                <a:solidFill>
                  <a:srgbClr val="D21423"/>
                </a:solidFill>
                <a:latin typeface="Aptos"/>
              </a:rPr>
              <a:t>3 VAGUES DE CHALEUR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7617" y="1828800"/>
            <a:ext cx="3154680" cy="118186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200" b="1" dirty="0">
                <a:solidFill>
                  <a:srgbClr val="1E1E1E"/>
                </a:solidFill>
                <a:latin typeface="Aptos"/>
              </a:rPr>
              <a:t>53 </a:t>
            </a:r>
            <a:r>
              <a:rPr sz="3200" b="1" dirty="0" err="1">
                <a:solidFill>
                  <a:srgbClr val="1E1E1E"/>
                </a:solidFill>
                <a:latin typeface="Aptos"/>
              </a:rPr>
              <a:t>jours</a:t>
            </a:r>
            <a:r>
              <a:rPr sz="32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cumulés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en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vagues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de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chaleur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à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l’échelle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nationale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28431" y="1234440"/>
            <a:ext cx="3520440" cy="1874519"/>
          </a:xfrm>
          <a:prstGeom prst="roundRect">
            <a:avLst/>
          </a:prstGeom>
          <a:blipFill>
            <a:blip r:embed="rId4">
              <a:alphaModFix amt="70000"/>
            </a:blip>
            <a:tile tx="0" ty="0" sx="100000" sy="100000" flip="none" algn="tl"/>
          </a:blip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28431" y="1234440"/>
            <a:ext cx="73152" cy="1874519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0" y="1380743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PLUIES DÉFICITAIRES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828800"/>
            <a:ext cx="3154680" cy="118186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1" dirty="0">
                <a:solidFill>
                  <a:srgbClr val="1E1E1E"/>
                </a:solidFill>
                <a:latin typeface="Aptos"/>
              </a:rPr>
              <a:t>Près de </a:t>
            </a:r>
            <a:r>
              <a:rPr sz="3200" b="1" dirty="0">
                <a:solidFill>
                  <a:srgbClr val="1E1E1E"/>
                </a:solidFill>
                <a:latin typeface="Aptos"/>
              </a:rPr>
              <a:t>40 % 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de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précipitations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en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moins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sur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l’été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E1E1E"/>
                </a:solidFill>
                <a:latin typeface="Aptos"/>
              </a:rPr>
              <a:t>en</a:t>
            </a:r>
            <a:r>
              <a:rPr sz="2000" b="1" dirty="0">
                <a:solidFill>
                  <a:srgbClr val="1E1E1E"/>
                </a:solidFill>
                <a:latin typeface="Aptos"/>
              </a:rPr>
              <a:t> France.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5522101"/>
            <a:ext cx="11408663" cy="7509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200" b="1" dirty="0">
                <a:solidFill>
                  <a:srgbClr val="1E1E1E"/>
                </a:solidFill>
                <a:latin typeface="Aptos"/>
              </a:rPr>
              <a:t>Ce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n’est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plus un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épisode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exceptionnel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isolé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: les fortes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chaleurs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s</a:t>
            </a:r>
            <a:r>
              <a:rPr lang="fr-FR" sz="2200" b="1" dirty="0">
                <a:solidFill>
                  <a:srgbClr val="1E1E1E"/>
                </a:solidFill>
                <a:latin typeface="Aptos"/>
              </a:rPr>
              <a:t>e sont 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install</a:t>
            </a:r>
            <a:r>
              <a:rPr lang="fr-FR" sz="2200" b="1" dirty="0" err="1">
                <a:solidFill>
                  <a:srgbClr val="1E1E1E"/>
                </a:solidFill>
                <a:latin typeface="Aptos"/>
              </a:rPr>
              <a:t>ées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dans la durée et </a:t>
            </a:r>
            <a:r>
              <a:rPr lang="fr-FR" sz="2200" b="1" dirty="0">
                <a:solidFill>
                  <a:srgbClr val="1E1E1E"/>
                </a:solidFill>
                <a:latin typeface="Aptos"/>
              </a:rPr>
              <a:t>nous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obligent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à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repenser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l’organisation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du travail, les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bâtiments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 et la </a:t>
            </a:r>
            <a:r>
              <a:rPr sz="2200" b="1" dirty="0" err="1">
                <a:solidFill>
                  <a:srgbClr val="1E1E1E"/>
                </a:solidFill>
                <a:latin typeface="Aptos"/>
              </a:rPr>
              <a:t>prévention</a:t>
            </a:r>
            <a:r>
              <a:rPr sz="2200" b="1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256" y="6414135"/>
            <a:ext cx="10424160" cy="19697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800" b="0" dirty="0">
                <a:solidFill>
                  <a:srgbClr val="5F5F5F"/>
                </a:solidFill>
                <a:latin typeface="Aptos"/>
              </a:rPr>
              <a:t>Source : </a:t>
            </a:r>
            <a:r>
              <a:rPr sz="800" b="0" dirty="0" err="1">
                <a:solidFill>
                  <a:srgbClr val="5F5F5F"/>
                </a:solidFill>
                <a:latin typeface="Aptos"/>
              </a:rPr>
              <a:t>Météo</a:t>
            </a:r>
            <a:r>
              <a:rPr sz="800" b="0" dirty="0">
                <a:solidFill>
                  <a:srgbClr val="5F5F5F"/>
                </a:solidFill>
                <a:latin typeface="Aptos"/>
              </a:rPr>
              <a:t>-France, « Bilan </a:t>
            </a:r>
            <a:r>
              <a:rPr sz="800" b="0" dirty="0" err="1">
                <a:solidFill>
                  <a:srgbClr val="5F5F5F"/>
                </a:solidFill>
                <a:latin typeface="Aptos"/>
              </a:rPr>
              <a:t>climatique</a:t>
            </a:r>
            <a:r>
              <a:rPr sz="800" b="0" dirty="0">
                <a:solidFill>
                  <a:srgbClr val="5F5F5F"/>
                </a:solidFill>
                <a:latin typeface="Aptos"/>
              </a:rPr>
              <a:t> de </a:t>
            </a:r>
            <a:r>
              <a:rPr sz="800" b="0" dirty="0" err="1">
                <a:solidFill>
                  <a:srgbClr val="5F5F5F"/>
                </a:solidFill>
                <a:latin typeface="Aptos"/>
              </a:rPr>
              <a:t>l’été</a:t>
            </a:r>
            <a:r>
              <a:rPr sz="800" b="0" dirty="0">
                <a:solidFill>
                  <a:srgbClr val="5F5F5F"/>
                </a:solidFill>
                <a:latin typeface="Aptos"/>
              </a:rPr>
              <a:t> 2026 », 03/09/2026 — meteofrance.com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01 • BILAN RÉGIONAL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 dirty="0">
                <a:solidFill>
                  <a:srgbClr val="1E1E1E"/>
                </a:solidFill>
                <a:latin typeface="Aptos"/>
              </a:rPr>
              <a:t>Pays de la Loire : des </a:t>
            </a:r>
            <a:r>
              <a:rPr sz="2700" b="1" dirty="0" err="1">
                <a:solidFill>
                  <a:srgbClr val="1E1E1E"/>
                </a:solidFill>
                <a:latin typeface="Aptos"/>
              </a:rPr>
              <a:t>épisodes</a:t>
            </a:r>
            <a:r>
              <a:rPr sz="27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1E1E1E"/>
                </a:solidFill>
                <a:latin typeface="Aptos"/>
              </a:rPr>
              <a:t>répétés</a:t>
            </a:r>
            <a:endParaRPr sz="2700" b="1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1560" y="2240280"/>
            <a:ext cx="9875520" cy="54864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280160" y="2002536"/>
            <a:ext cx="502920" cy="50292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325880"/>
            <a:ext cx="2148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19–27 JUIN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94567"/>
            <a:ext cx="2423160" cy="263354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Les 5 départements
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passent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en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endParaRPr lang="fr-FR" b="0" dirty="0">
              <a:solidFill>
                <a:srgbClr val="1E1E1E"/>
              </a:solidFill>
              <a:latin typeface="Aptos"/>
            </a:endParaRPr>
          </a:p>
          <a:p>
            <a:pPr algn="ctr">
              <a:spcAft>
                <a:spcPts val="400"/>
              </a:spcAft>
            </a:pPr>
            <a:r>
              <a:rPr sz="2000" b="1" dirty="0">
                <a:solidFill>
                  <a:srgbClr val="FF0000"/>
                </a:solidFill>
                <a:latin typeface="Aptos"/>
              </a:rPr>
              <a:t>vigilance rouge</a:t>
            </a:r>
            <a:r>
              <a:rPr b="0" dirty="0">
                <a:solidFill>
                  <a:srgbClr val="1E1E1E"/>
                </a:solidFill>
                <a:latin typeface="Aptos"/>
              </a:rPr>
              <a:t>
(21–25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juin</a:t>
            </a:r>
            <a:r>
              <a:rPr b="0" dirty="0">
                <a:solidFill>
                  <a:srgbClr val="1E1E1E"/>
                </a:solidFill>
                <a:latin typeface="Aptos"/>
              </a:rPr>
              <a:t>).</a:t>
            </a:r>
            <a:endParaRPr lang="fr-FR" b="0" dirty="0">
              <a:solidFill>
                <a:srgbClr val="1E1E1E"/>
              </a:solidFill>
              <a:latin typeface="Aptos"/>
            </a:endParaRPr>
          </a:p>
          <a:p>
            <a:pPr algn="ctr">
              <a:spcAft>
                <a:spcPts val="400"/>
              </a:spcAft>
            </a:pPr>
            <a:endParaRPr lang="fr-FR" dirty="0">
              <a:solidFill>
                <a:srgbClr val="1E1E1E"/>
              </a:solidFill>
              <a:latin typeface="Aptos"/>
            </a:endParaRPr>
          </a:p>
          <a:p>
            <a:pPr algn="ctr">
              <a:spcAft>
                <a:spcPts val="400"/>
              </a:spcAft>
            </a:pPr>
            <a:r>
              <a:rPr lang="fr-FR" dirty="0">
                <a:solidFill>
                  <a:srgbClr val="1E1E1E"/>
                </a:solidFill>
                <a:latin typeface="Aptos"/>
              </a:rPr>
              <a:t>44,7 ° aux Herbiers </a:t>
            </a:r>
          </a:p>
          <a:p>
            <a:pPr algn="ctr">
              <a:spcAft>
                <a:spcPts val="400"/>
              </a:spcAft>
            </a:pPr>
            <a:r>
              <a:rPr lang="fr-FR" dirty="0">
                <a:solidFill>
                  <a:srgbClr val="1E1E1E"/>
                </a:solidFill>
                <a:latin typeface="Aptos"/>
              </a:rPr>
              <a:t>le 23 juin</a:t>
            </a: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9" name="Oval 8"/>
          <p:cNvSpPr/>
          <p:nvPr/>
        </p:nvSpPr>
        <p:spPr>
          <a:xfrm>
            <a:off x="4069080" y="2002536"/>
            <a:ext cx="502920" cy="50292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94760" y="1325880"/>
            <a:ext cx="2148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DÉBUT JUILLET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638543"/>
            <a:ext cx="2423160" cy="167430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Nouvel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épisode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lang="fr-FR" b="0" dirty="0">
                <a:solidFill>
                  <a:srgbClr val="1E1E1E"/>
                </a:solidFill>
                <a:latin typeface="Aptos"/>
              </a:rPr>
              <a:t>:</a:t>
            </a:r>
          </a:p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tous</a:t>
            </a:r>
            <a:r>
              <a:rPr b="0" dirty="0">
                <a:solidFill>
                  <a:srgbClr val="1E1E1E"/>
                </a:solidFill>
                <a:latin typeface="Aptos"/>
              </a:rPr>
              <a:t> les
départements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en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>
                <a:solidFill>
                  <a:schemeClr val="accent6"/>
                </a:solidFill>
                <a:latin typeface="Aptos"/>
              </a:rPr>
              <a:t>vigilance</a:t>
            </a:r>
            <a:r>
              <a:rPr lang="fr-FR" sz="2000" b="1" dirty="0">
                <a:solidFill>
                  <a:schemeClr val="accent6"/>
                </a:solidFill>
                <a:latin typeface="Aptos"/>
              </a:rPr>
              <a:t> </a:t>
            </a:r>
            <a:r>
              <a:rPr sz="2000" b="1" dirty="0">
                <a:solidFill>
                  <a:schemeClr val="accent6"/>
                </a:solidFill>
                <a:latin typeface="Aptos"/>
              </a:rPr>
              <a:t>orange</a:t>
            </a:r>
            <a:r>
              <a:rPr b="0" dirty="0">
                <a:solidFill>
                  <a:srgbClr val="1E1E1E"/>
                </a:solidFill>
                <a:latin typeface="Aptos"/>
              </a:rPr>
              <a:t>, </a:t>
            </a:r>
            <a:endParaRPr lang="fr-FR" b="0" dirty="0">
              <a:solidFill>
                <a:srgbClr val="1E1E1E"/>
              </a:solidFill>
              <a:latin typeface="Aptos"/>
            </a:endParaRPr>
          </a:p>
          <a:p>
            <a:pPr algn="ctr">
              <a:spcAft>
                <a:spcPts val="400"/>
              </a:spcAft>
            </a:pPr>
            <a:r>
              <a:rPr b="0" dirty="0" err="1">
                <a:solidFill>
                  <a:srgbClr val="1E1E1E"/>
                </a:solidFill>
                <a:latin typeface="Aptos"/>
              </a:rPr>
              <a:t>puis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ptos"/>
              </a:rPr>
              <a:t>rouge</a:t>
            </a:r>
            <a:r>
              <a:rPr b="0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2" name="Oval 11"/>
          <p:cNvSpPr/>
          <p:nvPr/>
        </p:nvSpPr>
        <p:spPr>
          <a:xfrm>
            <a:off x="6903720" y="2002536"/>
            <a:ext cx="502920" cy="50292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1325880"/>
            <a:ext cx="2148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JUILLET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3659" y="2697480"/>
            <a:ext cx="2423160" cy="96128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40 °C </a:t>
            </a:r>
            <a:r>
              <a:rPr lang="fr-FR" b="0" dirty="0">
                <a:solidFill>
                  <a:srgbClr val="1E1E1E"/>
                </a:solidFill>
                <a:latin typeface="Aptos"/>
              </a:rPr>
              <a:t>relevés </a:t>
            </a:r>
            <a:r>
              <a:rPr b="0" dirty="0">
                <a:solidFill>
                  <a:srgbClr val="1E1E1E"/>
                </a:solidFill>
                <a:latin typeface="Aptos"/>
              </a:rPr>
              <a:t>à Nantes</a:t>
            </a:r>
            <a:r>
              <a:rPr lang="fr-FR" b="0" dirty="0">
                <a:solidFill>
                  <a:srgbClr val="1E1E1E"/>
                </a:solidFill>
                <a:latin typeface="Aptos"/>
              </a:rPr>
              <a:t> </a:t>
            </a:r>
          </a:p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le 12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juillet</a:t>
            </a:r>
            <a:r>
              <a:rPr b="0" dirty="0">
                <a:solidFill>
                  <a:srgbClr val="1E1E1E"/>
                </a:solidFill>
                <a:latin typeface="Aptos"/>
              </a:rPr>
              <a:t>.</a:t>
            </a:r>
            <a:endParaRPr lang="fr-FR" b="0" dirty="0">
              <a:solidFill>
                <a:srgbClr val="1E1E1E"/>
              </a:solidFill>
              <a:latin typeface="Aptos"/>
            </a:endParaRP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601200" y="2002536"/>
            <a:ext cx="502920" cy="50292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0" y="1325880"/>
            <a:ext cx="214884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19" y="2638543"/>
            <a:ext cx="2423160" cy="126393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b="0" dirty="0">
                <a:solidFill>
                  <a:srgbClr val="1E1E1E"/>
                </a:solidFill>
                <a:latin typeface="Aptos"/>
              </a:rPr>
              <a:t>4e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épisode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régional</a:t>
            </a:r>
            <a:r>
              <a:rPr b="0" dirty="0">
                <a:solidFill>
                  <a:srgbClr val="1E1E1E"/>
                </a:solidFill>
                <a:latin typeface="Aptos"/>
              </a:rPr>
              <a:t> :
5 départements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en</a:t>
            </a:r>
            <a:r>
              <a:rPr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1" dirty="0">
                <a:solidFill>
                  <a:schemeClr val="accent6"/>
                </a:solidFill>
                <a:latin typeface="Aptos"/>
              </a:rPr>
              <a:t>vigilance</a:t>
            </a:r>
            <a:r>
              <a:rPr lang="fr-FR" sz="2000" b="1" dirty="0">
                <a:solidFill>
                  <a:schemeClr val="accent6"/>
                </a:solidFill>
                <a:latin typeface="Aptos"/>
              </a:rPr>
              <a:t> </a:t>
            </a:r>
            <a:r>
              <a:rPr sz="2000" b="1" dirty="0">
                <a:solidFill>
                  <a:schemeClr val="accent6"/>
                </a:solidFill>
                <a:latin typeface="Aptos"/>
              </a:rPr>
              <a:t>orange </a:t>
            </a:r>
            <a:r>
              <a:rPr b="0" dirty="0">
                <a:solidFill>
                  <a:srgbClr val="1E1E1E"/>
                </a:solidFill>
                <a:latin typeface="Aptos"/>
              </a:rPr>
              <a:t>pendant 6 </a:t>
            </a:r>
            <a:r>
              <a:rPr b="0" dirty="0" err="1">
                <a:solidFill>
                  <a:srgbClr val="1E1E1E"/>
                </a:solidFill>
                <a:latin typeface="Aptos"/>
              </a:rPr>
              <a:t>jours</a:t>
            </a:r>
            <a:r>
              <a:rPr b="0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365829"/>
            <a:ext cx="10424160" cy="77149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lang="fr-FR" sz="2100" b="1" dirty="0">
                <a:solidFill>
                  <a:srgbClr val="1E1E1E"/>
                </a:solidFill>
                <a:latin typeface="Aptos"/>
              </a:rPr>
              <a:t>L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es cinq départements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ont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été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concernés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. </a:t>
            </a:r>
            <a:endParaRPr lang="fr-FR" sz="2100" b="1" dirty="0">
              <a:solidFill>
                <a:srgbClr val="1E1E1E"/>
              </a:solidFill>
              <a:latin typeface="Aptos"/>
            </a:endParaRPr>
          </a:p>
          <a:p>
            <a:pPr>
              <a:spcAft>
                <a:spcPts val="400"/>
              </a:spcAft>
            </a:pPr>
            <a:r>
              <a:rPr sz="2100" b="1" dirty="0">
                <a:solidFill>
                  <a:srgbClr val="1E1E1E"/>
                </a:solidFill>
                <a:latin typeface="Aptos"/>
              </a:rPr>
              <a:t>Les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épisodes</a:t>
            </a:r>
            <a:r>
              <a:rPr lang="fr-FR" sz="2100" b="1" dirty="0">
                <a:solidFill>
                  <a:srgbClr val="1E1E1E"/>
                </a:solidFill>
                <a:latin typeface="Aptos"/>
              </a:rPr>
              <a:t>,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rapprochés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, </a:t>
            </a:r>
            <a:r>
              <a:rPr lang="fr-FR" sz="2100" b="1" dirty="0">
                <a:solidFill>
                  <a:srgbClr val="1E1E1E"/>
                </a:solidFill>
                <a:latin typeface="Aptos"/>
              </a:rPr>
              <a:t>ont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laiss</a:t>
            </a:r>
            <a:r>
              <a:rPr lang="fr-FR" sz="2100" b="1" dirty="0">
                <a:solidFill>
                  <a:srgbClr val="1E1E1E"/>
                </a:solidFill>
                <a:latin typeface="Aptos"/>
              </a:rPr>
              <a:t>er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moins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 de temps à la </a:t>
            </a:r>
            <a:r>
              <a:rPr sz="2100" b="1" dirty="0" err="1">
                <a:solidFill>
                  <a:srgbClr val="1E1E1E"/>
                </a:solidFill>
                <a:latin typeface="Aptos"/>
              </a:rPr>
              <a:t>récupération</a:t>
            </a:r>
            <a:r>
              <a:rPr sz="2100" b="1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Sources : Santé publique France, bulletins régionaux des 03/07, 16/07 et 19/08/2026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02 • CONSÉQUENCES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Un impact sanitaire bien documenté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74720" cy="1920240"/>
          </a:xfrm>
          <a:prstGeom prst="roundRect">
            <a:avLst/>
          </a:prstGeom>
          <a:solidFill>
            <a:srgbClr val="FCE8E9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92024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63624"/>
            <a:ext cx="310896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JUIN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11680"/>
            <a:ext cx="3108960" cy="12070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Hausse marquée des passages aux urgences, hospitalisations et recours à SOS Médecins pour des pathologies liées à la chaleur.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474720" cy="192024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192024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563624"/>
            <a:ext cx="310896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JUILLET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11680"/>
            <a:ext cx="3108960" cy="12070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Nouvelle augmentation des indicateurs iCanicule, notamment en Loire-Atlantique et en Vendée.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74720" cy="192024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192024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563624"/>
            <a:ext cx="310896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AOÛT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11680"/>
            <a:ext cx="3108960" cy="12070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Un quatrième épisode régional, avec une hausse modérée des recours aux soins liés à la chaleur.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5189728"/>
            <a:ext cx="10424160" cy="1371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000" b="0" dirty="0">
                <a:solidFill>
                  <a:srgbClr val="1E1E1E"/>
                </a:solidFill>
                <a:latin typeface="Aptos"/>
              </a:rPr>
              <a:t>La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chaleur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ne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concerne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pas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uniquement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les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personnes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fragiles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: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elle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peut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provoquer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déshydratation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,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hyperthermie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,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épuisement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, troubles de la concentration et accidents. Les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effets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se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cumulent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quand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les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nuits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restent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chaudes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et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que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la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récupération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1E1E1E"/>
                </a:solidFill>
                <a:latin typeface="Aptos"/>
              </a:rPr>
              <a:t>devient</a:t>
            </a:r>
            <a:r>
              <a:rPr sz="2000" b="0" dirty="0">
                <a:solidFill>
                  <a:srgbClr val="1E1E1E"/>
                </a:solidFill>
                <a:latin typeface="Aptos"/>
              </a:rPr>
              <a:t> difficile.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Source : Santé publique France, bulletins canicule et santé Pays de la Loire, juin–août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04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86B55D3-602C-1D80-F274-CF3061B60A73}"/>
              </a:ext>
            </a:extLst>
          </p:cNvPr>
          <p:cNvCxnSpPr>
            <a:cxnSpLocks/>
          </p:cNvCxnSpPr>
          <p:nvPr/>
        </p:nvCxnSpPr>
        <p:spPr>
          <a:xfrm>
            <a:off x="1041400" y="4632960"/>
            <a:ext cx="837692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184A165A-408A-9648-867A-7A262E4445F2}"/>
              </a:ext>
            </a:extLst>
          </p:cNvPr>
          <p:cNvSpPr/>
          <p:nvPr/>
        </p:nvSpPr>
        <p:spPr>
          <a:xfrm>
            <a:off x="1625600" y="4460240"/>
            <a:ext cx="789432" cy="390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73DEFF-86C1-A711-E7C3-1BFF2063C492}"/>
              </a:ext>
            </a:extLst>
          </p:cNvPr>
          <p:cNvSpPr/>
          <p:nvPr/>
        </p:nvSpPr>
        <p:spPr>
          <a:xfrm>
            <a:off x="4376674" y="4443904"/>
            <a:ext cx="789432" cy="390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C995618B-699A-8CE9-9729-0774B0E64C32}"/>
              </a:ext>
            </a:extLst>
          </p:cNvPr>
          <p:cNvSpPr txBox="1"/>
          <p:nvPr/>
        </p:nvSpPr>
        <p:spPr>
          <a:xfrm>
            <a:off x="596900" y="4120795"/>
            <a:ext cx="2906271" cy="106901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500" b="0" dirty="0">
                <a:solidFill>
                  <a:srgbClr val="1E1E1E"/>
                </a:solidFill>
                <a:latin typeface="Aptos"/>
              </a:rPr>
              <a:t>17 juin – 2 juillet</a:t>
            </a:r>
          </a:p>
          <a:p>
            <a:pPr algn="ctr">
              <a:spcAft>
                <a:spcPts val="400"/>
              </a:spcAft>
            </a:pPr>
            <a:r>
              <a:rPr lang="fr-FR" sz="2800" b="1" dirty="0">
                <a:solidFill>
                  <a:srgbClr val="1E1E1E"/>
                </a:solidFill>
                <a:latin typeface="Aptos"/>
              </a:rPr>
              <a:t>553</a:t>
            </a: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262337B3-CA04-CCEA-2CA1-8CAD2021CB98}"/>
              </a:ext>
            </a:extLst>
          </p:cNvPr>
          <p:cNvSpPr txBox="1"/>
          <p:nvPr/>
        </p:nvSpPr>
        <p:spPr>
          <a:xfrm>
            <a:off x="1109979" y="3601079"/>
            <a:ext cx="10119361" cy="3508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b="1" dirty="0">
                <a:solidFill>
                  <a:srgbClr val="1E1E1E"/>
                </a:solidFill>
                <a:latin typeface="Aptos"/>
              </a:rPr>
              <a:t>Bilan provisoire SANTE PUBLIC FRANCE sur les décès (toutes causes) en excès</a:t>
            </a:r>
            <a:endParaRPr b="1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28B0AED-E603-4BFC-67A8-BAF13B829D20}"/>
              </a:ext>
            </a:extLst>
          </p:cNvPr>
          <p:cNvSpPr/>
          <p:nvPr/>
        </p:nvSpPr>
        <p:spPr>
          <a:xfrm>
            <a:off x="6930645" y="4437928"/>
            <a:ext cx="789432" cy="390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10F268AC-869C-8250-98E8-33A5B7E28D86}"/>
              </a:ext>
            </a:extLst>
          </p:cNvPr>
          <p:cNvSpPr txBox="1"/>
          <p:nvPr/>
        </p:nvSpPr>
        <p:spPr>
          <a:xfrm>
            <a:off x="3291840" y="4124602"/>
            <a:ext cx="2959101" cy="106901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500" b="0" dirty="0">
                <a:solidFill>
                  <a:srgbClr val="1E1E1E"/>
                </a:solidFill>
                <a:latin typeface="Aptos"/>
              </a:rPr>
              <a:t>3 – 22 juillet</a:t>
            </a:r>
          </a:p>
          <a:p>
            <a:pPr algn="ctr">
              <a:spcAft>
                <a:spcPts val="400"/>
              </a:spcAft>
            </a:pPr>
            <a:r>
              <a:rPr lang="fr-FR" sz="2800" b="1" dirty="0">
                <a:solidFill>
                  <a:srgbClr val="1E1E1E"/>
                </a:solidFill>
                <a:latin typeface="Aptos"/>
              </a:rPr>
              <a:t>236</a:t>
            </a: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07C7E3F6-2363-CAD7-C051-D0DF706DB5C0}"/>
              </a:ext>
            </a:extLst>
          </p:cNvPr>
          <p:cNvSpPr txBox="1"/>
          <p:nvPr/>
        </p:nvSpPr>
        <p:spPr>
          <a:xfrm>
            <a:off x="5819139" y="4124938"/>
            <a:ext cx="2959101" cy="106901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500" b="0" dirty="0">
                <a:solidFill>
                  <a:srgbClr val="1E1E1E"/>
                </a:solidFill>
                <a:latin typeface="Aptos"/>
              </a:rPr>
              <a:t>27 juillet – 20 août</a:t>
            </a:r>
          </a:p>
          <a:p>
            <a:pPr algn="ctr">
              <a:spcAft>
                <a:spcPts val="400"/>
              </a:spcAft>
            </a:pPr>
            <a:r>
              <a:rPr lang="fr-FR" sz="2800" b="1" dirty="0">
                <a:solidFill>
                  <a:srgbClr val="1E1E1E"/>
                </a:solidFill>
                <a:latin typeface="Aptos"/>
              </a:rPr>
              <a:t>113</a:t>
            </a: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683B4D84-03DA-B53C-93D5-0AEA83B33E03}"/>
              </a:ext>
            </a:extLst>
          </p:cNvPr>
          <p:cNvSpPr txBox="1"/>
          <p:nvPr/>
        </p:nvSpPr>
        <p:spPr>
          <a:xfrm>
            <a:off x="8608059" y="4098365"/>
            <a:ext cx="2959101" cy="106901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500" b="0" dirty="0">
                <a:solidFill>
                  <a:srgbClr val="1E1E1E"/>
                </a:solidFill>
                <a:latin typeface="Aptos"/>
              </a:rPr>
              <a:t>TOTAL</a:t>
            </a:r>
          </a:p>
          <a:p>
            <a:pPr algn="ctr">
              <a:spcAft>
                <a:spcPts val="400"/>
              </a:spcAft>
            </a:pPr>
            <a:r>
              <a:rPr lang="fr-FR" sz="2800" b="1" dirty="0">
                <a:solidFill>
                  <a:srgbClr val="1E1E1E"/>
                </a:solidFill>
                <a:latin typeface="Aptos"/>
              </a:rPr>
              <a:t>902</a:t>
            </a:r>
          </a:p>
          <a:p>
            <a:pPr algn="ctr">
              <a:spcAft>
                <a:spcPts val="400"/>
              </a:spcAft>
            </a:pPr>
            <a:endParaRPr sz="1500" b="0" dirty="0">
              <a:solidFill>
                <a:srgbClr val="1E1E1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02 • CONDITIONS DE TRAVAIL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Ce que disent les salarié·es : la chaleur dégrade le travail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2560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100" b="1">
                <a:solidFill>
                  <a:srgbClr val="D21423"/>
                </a:solidFill>
                <a:latin typeface="Aptos"/>
              </a:rPr>
              <a:t>85,6 %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23160"/>
            <a:ext cx="246888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jugent les canicules pénibles,
très pénibles ou insupportables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3337560" y="1645920"/>
            <a:ext cx="18288" cy="1828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20439" y="1645920"/>
            <a:ext cx="2560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100" b="1">
                <a:solidFill>
                  <a:srgbClr val="D21423"/>
                </a:solidFill>
                <a:latin typeface="Aptos"/>
              </a:rPr>
              <a:t>84 %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59" y="2423160"/>
            <a:ext cx="246888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déclarent une fatigue importante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1645920"/>
            <a:ext cx="18288" cy="1828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645920"/>
            <a:ext cx="2560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100" b="1">
                <a:solidFill>
                  <a:srgbClr val="D21423"/>
                </a:solidFill>
                <a:latin typeface="Aptos"/>
              </a:rPr>
              <a:t>79 %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423160"/>
            <a:ext cx="246888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ont dû ralentir leur travail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98280" y="1645920"/>
            <a:ext cx="18288" cy="182880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81159" y="1645920"/>
            <a:ext cx="256032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100" b="1">
                <a:solidFill>
                  <a:srgbClr val="D21423"/>
                </a:solidFill>
                <a:latin typeface="Aptos"/>
              </a:rPr>
              <a:t>67 %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0" y="2423160"/>
            <a:ext cx="246888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ont eu des difficultés
à se concentrer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160520"/>
            <a:ext cx="1042416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1E1E1E"/>
                </a:solidFill>
                <a:latin typeface="Aptos"/>
              </a:rPr>
              <a:t>Enquête nationale CGT : plus de 11 000 réponses. 80 % des répondant·es estiment qu’on leur a demandé, au moins en partie, de travailler « comme si de rien n’était 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Source : CGT, « Canicule : les résultats de l’enquête CGT », 04/09/2026 — cgt.fr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02 • CONSÉQUENCES SUR LE TRAVAIL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Tous les secteurs sont concernés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7160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71600"/>
            <a:ext cx="73152" cy="178308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51790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INDUSTRIE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6596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Ateliers chauds, cadence maintenue, machines et procédés qui dégagent de la chaleur.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37160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371600"/>
            <a:ext cx="73152" cy="178308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0288" y="151790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BTP &amp; TRAVAIL EXTÉRIEUR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196596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Soleil direct, effort physique, chantiers et tournées aux heures les plus chaudes.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37160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83880" y="1371600"/>
            <a:ext cx="73152" cy="178308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85048" y="151790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SANTÉ &amp; MÉDICO-SOCIAL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5048" y="196596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Personnels épuisés, locaux surchauffés, prise en charge des patient·es plus difficile.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52044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520440"/>
            <a:ext cx="73152" cy="178308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66674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1E1E1E"/>
                </a:solidFill>
                <a:latin typeface="Aptos"/>
              </a:rPr>
              <a:t>ÉCOLES &amp; SERVICES PUBLICS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11480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Bâtiments inadaptés, salles surchauffées, accueil du public et continuité du service.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52044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89120" y="3520440"/>
            <a:ext cx="73152" cy="178308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90288" y="366674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1E1E1E"/>
                </a:solidFill>
                <a:latin typeface="Aptos"/>
              </a:rPr>
              <a:t>TRANSPORTS &amp; LOGISTIQUE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0288" y="411480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Cabines, entrepôts et véhicules chauds ; manutention et délais sous pression.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83880" y="3520440"/>
            <a:ext cx="3520440" cy="178308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83880" y="3520440"/>
            <a:ext cx="73152" cy="178308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85048" y="366674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1E1E1E"/>
                </a:solidFill>
                <a:latin typeface="Aptos"/>
              </a:rPr>
              <a:t>BUREAUX &amp; TÉLÉTRAVAIL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5048" y="4114800"/>
            <a:ext cx="3154680" cy="10698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Locaux surchauffés, concentration réduite ; à domicile aussi, le risque doit être traité.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Illustration sectorielle à confronter aux remontées des syndicats et des salarié·es ligérien·nes.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03 • AGIR DANS LES ENTREPRISES ET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48936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 dirty="0" err="1">
                <a:solidFill>
                  <a:srgbClr val="1E1E1E"/>
                </a:solidFill>
                <a:latin typeface="Aptos"/>
              </a:rPr>
              <a:t>Intervenir</a:t>
            </a:r>
            <a:r>
              <a:rPr sz="2700" b="1" dirty="0">
                <a:solidFill>
                  <a:srgbClr val="1E1E1E"/>
                </a:solidFill>
                <a:latin typeface="Aptos"/>
              </a:rPr>
              <a:t> : la démarche syndicale CGT</a:t>
            </a:r>
          </a:p>
        </p:txBody>
      </p:sp>
      <p:sp>
        <p:nvSpPr>
          <p:cNvPr id="5" name="Oval 4"/>
          <p:cNvSpPr/>
          <p:nvPr/>
        </p:nvSpPr>
        <p:spPr>
          <a:xfrm>
            <a:off x="713232" y="1344168"/>
            <a:ext cx="411480" cy="41148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25880" y="1298448"/>
            <a:ext cx="2377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1. ÉCOUTER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298448"/>
            <a:ext cx="758952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 dirty="0" err="1">
                <a:solidFill>
                  <a:srgbClr val="1E1E1E"/>
                </a:solidFill>
                <a:latin typeface="Aptos"/>
              </a:rPr>
              <a:t>Recueillir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les situations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réelles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: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températures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,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horaires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, pauses, malaises, charge et cadences.</a:t>
            </a:r>
          </a:p>
        </p:txBody>
      </p:sp>
      <p:sp>
        <p:nvSpPr>
          <p:cNvPr id="8" name="Oval 7"/>
          <p:cNvSpPr/>
          <p:nvPr/>
        </p:nvSpPr>
        <p:spPr>
          <a:xfrm>
            <a:off x="713232" y="2304287"/>
            <a:ext cx="411480" cy="41148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25880" y="2258568"/>
            <a:ext cx="2377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2. ALERTER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258568"/>
            <a:ext cx="7589520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 dirty="0" err="1">
                <a:solidFill>
                  <a:srgbClr val="1E1E1E"/>
                </a:solidFill>
                <a:latin typeface="Aptos"/>
              </a:rPr>
              <a:t>Interpeller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l’employeur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; </a:t>
            </a:r>
            <a:r>
              <a:rPr lang="fr-FR" sz="1500" b="0" dirty="0">
                <a:solidFill>
                  <a:srgbClr val="1E1E1E"/>
                </a:solidFill>
                <a:latin typeface="Aptos"/>
              </a:rPr>
              <a:t>exiger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les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mesures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immédiates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et la protection des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salarié·es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11" name="Oval 10"/>
          <p:cNvSpPr/>
          <p:nvPr/>
        </p:nvSpPr>
        <p:spPr>
          <a:xfrm>
            <a:off x="713232" y="3264408"/>
            <a:ext cx="411480" cy="41148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25880" y="3218688"/>
            <a:ext cx="2377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3. FAIRE VALOIR LES DROITS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3218688"/>
            <a:ext cx="758952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Réunion urgente du CSE / CSA-CST, droit d’alerte si danger grave et imminent, saisine de l’inspection du travail.</a:t>
            </a:r>
          </a:p>
        </p:txBody>
      </p:sp>
      <p:sp>
        <p:nvSpPr>
          <p:cNvPr id="14" name="Oval 13"/>
          <p:cNvSpPr/>
          <p:nvPr/>
        </p:nvSpPr>
        <p:spPr>
          <a:xfrm>
            <a:off x="713232" y="4224528"/>
            <a:ext cx="411480" cy="41148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25880" y="4178808"/>
            <a:ext cx="2377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4. GARDER DES TRACES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4178808"/>
            <a:ext cx="758952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Conserver relevés, témoignages, photos, mails, incidents et réponses de la direction.</a:t>
            </a:r>
          </a:p>
        </p:txBody>
      </p:sp>
      <p:sp>
        <p:nvSpPr>
          <p:cNvPr id="17" name="Oval 16"/>
          <p:cNvSpPr/>
          <p:nvPr/>
        </p:nvSpPr>
        <p:spPr>
          <a:xfrm>
            <a:off x="713232" y="5184648"/>
            <a:ext cx="411480" cy="411480"/>
          </a:xfrm>
          <a:prstGeom prst="ellipse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25880" y="5138928"/>
            <a:ext cx="2377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5. GAGNER DU DURABLE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5138928"/>
            <a:ext cx="758952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 dirty="0">
                <a:solidFill>
                  <a:srgbClr val="1E1E1E"/>
                </a:solidFill>
                <a:latin typeface="Aptos"/>
              </a:rPr>
              <a:t>Bilan après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l’épisode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,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actualisation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du DUERP et du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programme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de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prévention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,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négociation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 d’un plan fortes </a:t>
            </a:r>
            <a:r>
              <a:rPr sz="1500" b="0" dirty="0" err="1">
                <a:solidFill>
                  <a:srgbClr val="1E1E1E"/>
                </a:solidFill>
                <a:latin typeface="Aptos"/>
              </a:rPr>
              <a:t>chaleurs</a:t>
            </a:r>
            <a:r>
              <a:rPr sz="1500" b="0" dirty="0">
                <a:solidFill>
                  <a:srgbClr val="1E1E1E"/>
                </a:solidFill>
                <a:latin typeface="Apto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Source : CGT, « Fortes chaleurs : quelle démarche syndicale ? », 27/06/2026 — cgt.fr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03 • REVENDICATIONS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Les préconisations CGT : protéger immédiatement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61872"/>
            <a:ext cx="28346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ORGANISER AUTREMENT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1261872"/>
            <a:ext cx="7498079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Horaires adaptés, pauses plus fréquentes et plus longues, réduction des cadences et de la charge.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1991"/>
            <a:ext cx="28346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METTRE À L’ABRI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2221991"/>
            <a:ext cx="7498079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Eau fraîche accessible, espaces de repos frais ou ombragés, ventilation et protections adaptées.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82112"/>
            <a:ext cx="28346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ARRÊTER SI NÉCESSAIRE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3182112"/>
            <a:ext cx="7498079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Interruption des travaux dangereux en cas de forte chaleur ; pas de pression pour poursuivre à tout prix.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142232"/>
            <a:ext cx="28346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GARANTIR LES REVENUS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42232"/>
            <a:ext cx="7498079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Maintien intégral du salaire en cas d’arrêt de l’activité lié à la chaleur.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102352"/>
            <a:ext cx="283464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ANTICIPER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5102352"/>
            <a:ext cx="7498079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0">
                <a:solidFill>
                  <a:srgbClr val="1E1E1E"/>
                </a:solidFill>
                <a:latin typeface="Aptos"/>
              </a:rPr>
              <a:t>Un plan fortes chaleurs dans chaque entreprise et administration, construit avec les salarié·es et leurs représentant·es.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Synthèse des revendications CGT nationales sur les fortes chaleurs au travail, juillet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04 • PRÉVENIR DURABLEMENT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Ne pas attendre la prochaine canicule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8288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6362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DROITS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11680"/>
            <a:ext cx="3154680" cy="11155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Des règles opposables, des seuils protecteurs et la possibilité d’interrompre le travail dangereux.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18288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56362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MOYENS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11680"/>
            <a:ext cx="3154680" cy="11155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Une inspection du travail renforcée et des représentant·es du personnel en capacité d’agir.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18288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563624"/>
            <a:ext cx="31546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D21423"/>
                </a:solidFill>
                <a:latin typeface="Aptos"/>
              </a:rPr>
              <a:t>INVESTISSEMENTS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11680"/>
            <a:ext cx="3154680" cy="11155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0">
                <a:solidFill>
                  <a:srgbClr val="1E1E1E"/>
                </a:solidFill>
                <a:latin typeface="Aptos"/>
              </a:rPr>
              <a:t>Rénover les bâtiments, adapter les outils de production et les services publics, végétaliser les espaces.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069080"/>
            <a:ext cx="10241280" cy="10972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Aptos"/>
              </a:rPr>
              <a:t>La prévention ne peut pas reposer uniquement sur les comportements individuels. Elle doit transformer l’organisation du travail et les conditions matérielles d’exercice des métiers.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C8C8C8"/>
                </a:solidFill>
                <a:latin typeface="Aptos"/>
              </a:rPr>
              <a:t>Préconisations CGT : renforcer les droits, les obligations des employeurs et l’adaptation au changement climatique.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46888"/>
            <a:ext cx="41148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05 • PASSER DU BILAN À L’ACTION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106424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2700" b="1">
                <a:solidFill>
                  <a:srgbClr val="1E1E1E"/>
                </a:solidFill>
                <a:latin typeface="Aptos"/>
              </a:rPr>
              <a:t>Proposition de suite pour la CGT en Pays de la Loire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6400800" cy="4297680"/>
          </a:xfrm>
          <a:prstGeom prst="rect">
            <a:avLst/>
          </a:prstGeom>
          <a:noFill/>
        </p:spPr>
        <p:txBody>
          <a:bodyPr wrap="square" lIns="73152" tIns="27432" rIns="45720" bIns="27432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E1E1E"/>
                </a:solidFill>
                <a:latin typeface="Aptos"/>
              </a:defRPr>
            </a:pPr>
            <a:r>
              <a:t>•  Recenser les situations vécues dans les cinq départements et tous les secteurs.</a:t>
            </a:r>
          </a:p>
          <a:p>
            <a:pPr>
              <a:spcAft>
                <a:spcPts val="1300"/>
              </a:spcAft>
              <a:defRPr sz="1700">
                <a:solidFill>
                  <a:srgbClr val="1E1E1E"/>
                </a:solidFill>
                <a:latin typeface="Aptos"/>
              </a:defRPr>
            </a:pPr>
            <a:r>
              <a:t>•  Réaliser un bilan syndical partagé : alertes, malaises, organisation du travail, mesures obtenues ou refusées.</a:t>
            </a:r>
          </a:p>
          <a:p>
            <a:pPr>
              <a:spcAft>
                <a:spcPts val="1300"/>
              </a:spcAft>
              <a:defRPr sz="1700">
                <a:solidFill>
                  <a:srgbClr val="1E1E1E"/>
                </a:solidFill>
                <a:latin typeface="Aptos"/>
              </a:defRPr>
            </a:pPr>
            <a:r>
              <a:t>•  Interpeller les employeurs, les DREETS/DDETS et les pouvoirs publics sur les lacunes constatées.</a:t>
            </a:r>
          </a:p>
          <a:p>
            <a:pPr>
              <a:spcAft>
                <a:spcPts val="1300"/>
              </a:spcAft>
              <a:defRPr sz="1700">
                <a:solidFill>
                  <a:srgbClr val="1E1E1E"/>
                </a:solidFill>
                <a:latin typeface="Aptos"/>
              </a:defRPr>
            </a:pPr>
            <a:r>
              <a:t>•  Construire un cahier revendicatif régional et des plans fortes chaleurs négociés.</a:t>
            </a:r>
          </a:p>
          <a:p>
            <a:pPr>
              <a:spcAft>
                <a:spcPts val="1300"/>
              </a:spcAft>
              <a:defRPr sz="1700">
                <a:solidFill>
                  <a:srgbClr val="1E1E1E"/>
                </a:solidFill>
                <a:latin typeface="Aptos"/>
              </a:defRPr>
            </a:pPr>
            <a:r>
              <a:t>•  Préparer dès l’hiver les investissements et adaptations nécessaires avant l’été 2027.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52360" y="1417320"/>
            <a:ext cx="3977639" cy="3566160"/>
          </a:xfrm>
          <a:prstGeom prst="roundRect">
            <a:avLst/>
          </a:prstGeom>
          <a:solidFill>
            <a:srgbClr val="F6F6F4"/>
          </a:solidFill>
          <a:ln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452360" y="1417320"/>
            <a:ext cx="73152" cy="3566160"/>
          </a:xfrm>
          <a:prstGeom prst="rect">
            <a:avLst/>
          </a:prstGeom>
          <a:solidFill>
            <a:srgbClr val="D214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53528" y="1563624"/>
            <a:ext cx="3611879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D21423"/>
                </a:solidFill>
                <a:latin typeface="Aptos"/>
              </a:rPr>
              <a:t>SOURCES DE RÉFÉRENCE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53528" y="2011680"/>
            <a:ext cx="3611879" cy="285292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1E1E1E"/>
                </a:solidFill>
                <a:latin typeface="Aptos"/>
              </a:rPr>
              <a:t>Météo-France — bilan climatique de l’été 2026
Santé publique France — bulletins canicule et santé Pays de la Loire (juin, juillet, août 2026)
CGT — enquête canicule (septembre 2026)
CGT — démarche syndicale et propositions pour protéger les salarié·es (juin–juillet 2026)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806440"/>
            <a:ext cx="1051560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2000" b="1" dirty="0">
                <a:solidFill>
                  <a:srgbClr val="D21423"/>
                </a:solidFill>
                <a:latin typeface="Aptos"/>
              </a:rPr>
              <a:t>la santé au travail </a:t>
            </a:r>
            <a:r>
              <a:rPr sz="2000" b="1" dirty="0" err="1">
                <a:solidFill>
                  <a:srgbClr val="D21423"/>
                </a:solidFill>
                <a:latin typeface="Aptos"/>
              </a:rPr>
              <a:t>n’est</a:t>
            </a:r>
            <a:r>
              <a:rPr sz="2000" b="1" dirty="0">
                <a:solidFill>
                  <a:srgbClr val="D21423"/>
                </a:solidFill>
                <a:latin typeface="Aptos"/>
              </a:rPr>
              <a:t> pas </a:t>
            </a:r>
            <a:r>
              <a:rPr sz="2000" b="1" dirty="0" err="1">
                <a:solidFill>
                  <a:srgbClr val="D21423"/>
                </a:solidFill>
                <a:latin typeface="Aptos"/>
              </a:rPr>
              <a:t>une</a:t>
            </a:r>
            <a:r>
              <a:rPr sz="2000" b="1" dirty="0">
                <a:solidFill>
                  <a:srgbClr val="D21423"/>
                </a:solidFill>
                <a:latin typeface="Aptos"/>
              </a:rPr>
              <a:t> variable </a:t>
            </a:r>
            <a:r>
              <a:rPr sz="2000" b="1" dirty="0" err="1">
                <a:solidFill>
                  <a:srgbClr val="D21423"/>
                </a:solidFill>
                <a:latin typeface="Aptos"/>
              </a:rPr>
              <a:t>d’ajustement</a:t>
            </a:r>
            <a:r>
              <a:rPr sz="2000" b="1" dirty="0">
                <a:solidFill>
                  <a:srgbClr val="D21423"/>
                </a:solidFill>
                <a:latin typeface="Aptos"/>
              </a:rPr>
              <a:t> face au </a:t>
            </a:r>
            <a:r>
              <a:rPr sz="2000" b="1" dirty="0" err="1">
                <a:solidFill>
                  <a:srgbClr val="D21423"/>
                </a:solidFill>
                <a:latin typeface="Aptos"/>
              </a:rPr>
              <a:t>dérèglement</a:t>
            </a:r>
            <a:r>
              <a:rPr sz="2000" b="1" dirty="0">
                <a:solidFill>
                  <a:srgbClr val="D21423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D21423"/>
                </a:solidFill>
                <a:latin typeface="Aptos"/>
              </a:rPr>
              <a:t>climatique</a:t>
            </a:r>
            <a:r>
              <a:rPr sz="2000" b="1" dirty="0">
                <a:solidFill>
                  <a:srgbClr val="D21423"/>
                </a:solidFill>
                <a:latin typeface="Apto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10424160" cy="2103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spcAft>
                <a:spcPts val="400"/>
              </a:spcAft>
            </a:pPr>
            <a:r>
              <a:rPr sz="800" b="0">
                <a:solidFill>
                  <a:srgbClr val="5F5F5F"/>
                </a:solidFill>
                <a:latin typeface="Aptos"/>
              </a:rPr>
              <a:t>Support synthétique à compléter par les témoignages et données remontés par les syndicats régionaux.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19088"/>
            <a:ext cx="54864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1">
                <a:solidFill>
                  <a:srgbClr val="D21423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1338</Words>
  <Application>Microsoft Office PowerPoint</Application>
  <PresentationFormat>Grand écran</PresentationFormat>
  <Paragraphs>148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Lovelo Black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Klaod RANNOU</dc:creator>
  <cp:keywords/>
  <dc:description>generated using python-pptx</dc:description>
  <cp:lastModifiedBy>Claude RANNOU</cp:lastModifiedBy>
  <cp:revision>4</cp:revision>
  <dcterms:created xsi:type="dcterms:W3CDTF">2013-01-27T09:14:16Z</dcterms:created>
  <dcterms:modified xsi:type="dcterms:W3CDTF">2026-10-22T08:27:00Z</dcterms:modified>
  <cp:category/>
</cp:coreProperties>
</file>